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258" r:id="rId3"/>
    <p:sldId id="328" r:id="rId4"/>
    <p:sldId id="327" r:id="rId5"/>
    <p:sldId id="330" r:id="rId6"/>
    <p:sldId id="325" r:id="rId7"/>
    <p:sldId id="324" r:id="rId8"/>
    <p:sldId id="33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B38"/>
    <a:srgbClr val="E73725"/>
    <a:srgbClr val="EB5A4B"/>
    <a:srgbClr val="E83E2C"/>
    <a:srgbClr val="E94C3B"/>
    <a:srgbClr val="ED6E55"/>
    <a:srgbClr val="FF4343"/>
    <a:srgbClr val="FF2F2F"/>
    <a:srgbClr val="FF2525"/>
    <a:srgbClr val="FF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3" autoAdjust="0"/>
    <p:restoredTop sz="94660"/>
  </p:normalViewPr>
  <p:slideViewPr>
    <p:cSldViewPr>
      <p:cViewPr>
        <p:scale>
          <a:sx n="100" d="100"/>
          <a:sy n="100" d="100"/>
        </p:scale>
        <p:origin x="-5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0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13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52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63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44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55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99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51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26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4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9768-A705-4466-A84F-D1E020DEA3C6}" type="datetimeFigureOut">
              <a:rPr lang="es-ES" smtClean="0"/>
              <a:t>13/01/2024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0610-F6EE-4640-8E61-3B2B02EF3A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77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5"/>
            <a:ext cx="9144000" cy="393192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" y="5851640"/>
            <a:ext cx="3158830" cy="91140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95536" y="2852936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ller" panose="02000503030000020004" pitchFamily="2" charset="0"/>
              </a:rPr>
              <a:t>CURSO FORMATIVO NIVEL 1</a:t>
            </a:r>
            <a:endParaRPr lang="es-ES" sz="2800" dirty="0">
              <a:solidFill>
                <a:schemeClr val="bg1"/>
              </a:solidFill>
              <a:latin typeface="Aller" panose="02000503030000020004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9552" y="429309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ler" panose="02000503030000020004" pitchFamily="2" charset="0"/>
              </a:rPr>
              <a:t>MODALIDAD: 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ler" panose="02000503030000020004" pitchFamily="2" charset="0"/>
              </a:rPr>
              <a:t>SEMIPRESENCIAL.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  <a:latin typeface="Aller" panose="02000503030000020004" pitchFamily="2" charset="0"/>
            </a:endParaRPr>
          </a:p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ler" panose="02000503030000020004" pitchFamily="2" charset="0"/>
              </a:rPr>
              <a:t>MATRÍCULA ABIERTA: HASTA FEBRERO DE 2024.</a:t>
            </a:r>
          </a:p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ler" panose="02000503030000020004" pitchFamily="2" charset="0"/>
              </a:rPr>
              <a:t>DURACIÓN DEL CURSO: FEBRERO-JULIO 2024.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  <a:latin typeface="Aller" panose="02000503030000020004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40643"/>
            <a:ext cx="21907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67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Rectángulo"/>
          <p:cNvSpPr/>
          <p:nvPr/>
        </p:nvSpPr>
        <p:spPr>
          <a:xfrm>
            <a:off x="-13321" y="0"/>
            <a:ext cx="9157321" cy="692696"/>
          </a:xfrm>
          <a:prstGeom prst="rect">
            <a:avLst/>
          </a:prstGeom>
          <a:solidFill>
            <a:srgbClr val="E5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0" y="2455470"/>
            <a:ext cx="9162256" cy="692696"/>
          </a:xfrm>
          <a:prstGeom prst="rect">
            <a:avLst/>
          </a:prstGeom>
          <a:solidFill>
            <a:srgbClr val="E5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827584" y="1174393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Curso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Formativo Nivel 1, de 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acuerdo con el Real Decreto 287/2021 y la Resolución de Formación de 3 de junio de 2021 que desarrollan el Real Decreto-ley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3/2020.</a:t>
            </a:r>
            <a:endParaRPr lang="es-ES_tradnl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r>
              <a:rPr lang="es-ES" sz="1500" dirty="0">
                <a:latin typeface="Aller" pitchFamily="2" charset="0"/>
              </a:rPr>
              <a:t/>
            </a:r>
            <a:br>
              <a:rPr lang="es-ES" sz="1500" dirty="0">
                <a:latin typeface="Aller" pitchFamily="2" charset="0"/>
              </a:rPr>
            </a:br>
            <a:endParaRPr lang="es-ES" sz="1500" dirty="0">
              <a:latin typeface="Aller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22397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>
                <a:solidFill>
                  <a:schemeClr val="bg1"/>
                </a:solidFill>
                <a:latin typeface="Aller" pitchFamily="2" charset="0"/>
              </a:rPr>
              <a:t>ASPECTOS GENERALES</a:t>
            </a:r>
            <a:endParaRPr lang="es-ES" i="1" dirty="0">
              <a:solidFill>
                <a:schemeClr val="bg1"/>
              </a:solidFill>
              <a:latin typeface="Aller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92088" y="3607856"/>
            <a:ext cx="8028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Edad </a:t>
            </a:r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mínima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: 18 años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cumplidos antes 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de finalizar el curso.</a:t>
            </a:r>
          </a:p>
          <a:p>
            <a:pPr algn="just"/>
            <a:endParaRPr lang="es-E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Formación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: Titulo 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de Bachiller Superior o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equivalente. </a:t>
            </a:r>
            <a:r>
              <a:rPr lang="es-ES" sz="1500" dirty="0"/>
              <a:t/>
            </a:r>
            <a:br>
              <a:rPr lang="es-ES" sz="1500" dirty="0"/>
            </a:br>
            <a:endParaRPr lang="es-ES" sz="15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268012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>
                <a:solidFill>
                  <a:schemeClr val="bg1"/>
                </a:solidFill>
                <a:latin typeface="Aller" pitchFamily="2" charset="0"/>
              </a:rPr>
              <a:t>REQUISITOS DE ACCESO</a:t>
            </a:r>
            <a:endParaRPr lang="es-ES" i="1" dirty="0">
              <a:solidFill>
                <a:schemeClr val="bg1"/>
              </a:solidFill>
              <a:latin typeface="Aller" pitchFamily="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302517"/>
            <a:ext cx="216024" cy="200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Triángulo rectángulo"/>
          <p:cNvSpPr/>
          <p:nvPr/>
        </p:nvSpPr>
        <p:spPr>
          <a:xfrm flipV="1">
            <a:off x="496646" y="502961"/>
            <a:ext cx="54006" cy="4571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516690" y="1309264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Triángulo rectángulo"/>
          <p:cNvSpPr/>
          <p:nvPr/>
        </p:nvSpPr>
        <p:spPr>
          <a:xfrm flipV="1">
            <a:off x="547502" y="1367057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467544" y="2758671"/>
            <a:ext cx="216024" cy="200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Triángulo rectángulo"/>
          <p:cNvSpPr/>
          <p:nvPr/>
        </p:nvSpPr>
        <p:spPr>
          <a:xfrm flipV="1">
            <a:off x="496646" y="2959115"/>
            <a:ext cx="54006" cy="4571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516690" y="3693410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Triángulo rectángulo"/>
          <p:cNvSpPr/>
          <p:nvPr/>
        </p:nvSpPr>
        <p:spPr>
          <a:xfrm flipV="1">
            <a:off x="547502" y="3751203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516690" y="4197466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Triángulo rectángulo"/>
          <p:cNvSpPr/>
          <p:nvPr/>
        </p:nvSpPr>
        <p:spPr>
          <a:xfrm flipV="1">
            <a:off x="547502" y="4255259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5395648"/>
            <a:ext cx="9192907" cy="146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"/>
          <p:cNvSpPr/>
          <p:nvPr/>
        </p:nvSpPr>
        <p:spPr>
          <a:xfrm>
            <a:off x="-18256" y="0"/>
            <a:ext cx="9162256" cy="692696"/>
          </a:xfrm>
          <a:prstGeom prst="rect">
            <a:avLst/>
          </a:prstGeom>
          <a:solidFill>
            <a:srgbClr val="E5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899592" y="18864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>
                <a:solidFill>
                  <a:schemeClr val="bg1"/>
                </a:solidFill>
                <a:latin typeface="Aller" pitchFamily="2" charset="0"/>
              </a:rPr>
              <a:t>CARACTERÍSTICAS</a:t>
            </a:r>
            <a:endParaRPr lang="es-ES" i="1" dirty="0">
              <a:solidFill>
                <a:schemeClr val="bg1"/>
              </a:solidFill>
              <a:latin typeface="Aller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64096" y="1314341"/>
            <a:ext cx="74523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Horario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: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Lunes, martes y miércoles, de 16:00 a 18:00 horas. </a:t>
            </a:r>
          </a:p>
          <a:p>
            <a:pPr algn="just"/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Asistencia </a:t>
            </a:r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mínima 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al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80% 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del total de las horas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lectivas.</a:t>
            </a:r>
          </a:p>
          <a:p>
            <a:pPr algn="just"/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Exámenes presenciales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en la sede del Colegio de Navarra.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endParaRPr lang="es-E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Dos exámenes parciales liberatorios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,</a:t>
            </a:r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uno por bloque, y </a:t>
            </a:r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un examen de recuperación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.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Posibilidad de </a:t>
            </a:r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convalidaciones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.</a:t>
            </a:r>
          </a:p>
          <a:p>
            <a:pPr algn="just"/>
            <a:endParaRPr lang="es-E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Modalidad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: </a:t>
            </a:r>
            <a:r>
              <a:rPr lang="es-ES" sz="1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semipresencial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.  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endParaRPr lang="es-ES" sz="1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Duración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: febrero 2024 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-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julio 2024.</a:t>
            </a:r>
            <a:endParaRPr lang="es-ES_tradnl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	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9552" y="260648"/>
            <a:ext cx="216024" cy="200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Triángulo rectángulo"/>
          <p:cNvSpPr/>
          <p:nvPr/>
        </p:nvSpPr>
        <p:spPr>
          <a:xfrm flipV="1">
            <a:off x="568654" y="461092"/>
            <a:ext cx="54006" cy="4571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611560" y="1412776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Triángulo rectángulo"/>
          <p:cNvSpPr/>
          <p:nvPr/>
        </p:nvSpPr>
        <p:spPr>
          <a:xfrm flipV="1">
            <a:off x="642372" y="1470569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5395648"/>
            <a:ext cx="9192907" cy="1462352"/>
          </a:xfrm>
          <a:prstGeom prst="rect">
            <a:avLst/>
          </a:prstGeom>
        </p:spPr>
      </p:pic>
      <p:sp>
        <p:nvSpPr>
          <p:cNvPr id="25" name="9 Rectángulo"/>
          <p:cNvSpPr/>
          <p:nvPr/>
        </p:nvSpPr>
        <p:spPr>
          <a:xfrm>
            <a:off x="588698" y="1844824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10 Triángulo rectángulo"/>
          <p:cNvSpPr/>
          <p:nvPr/>
        </p:nvSpPr>
        <p:spPr>
          <a:xfrm flipV="1">
            <a:off x="619510" y="1902617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9 Rectángulo"/>
          <p:cNvSpPr/>
          <p:nvPr/>
        </p:nvSpPr>
        <p:spPr>
          <a:xfrm>
            <a:off x="588698" y="2317376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10 Triángulo rectángulo"/>
          <p:cNvSpPr/>
          <p:nvPr/>
        </p:nvSpPr>
        <p:spPr>
          <a:xfrm flipV="1">
            <a:off x="619510" y="2375169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9 Rectángulo"/>
          <p:cNvSpPr/>
          <p:nvPr/>
        </p:nvSpPr>
        <p:spPr>
          <a:xfrm>
            <a:off x="588698" y="2749424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10 Triángulo rectángulo"/>
          <p:cNvSpPr/>
          <p:nvPr/>
        </p:nvSpPr>
        <p:spPr>
          <a:xfrm flipV="1">
            <a:off x="619510" y="2807217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9 Rectángulo"/>
          <p:cNvSpPr/>
          <p:nvPr/>
        </p:nvSpPr>
        <p:spPr>
          <a:xfrm>
            <a:off x="611560" y="3212976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10 Triángulo rectángulo"/>
          <p:cNvSpPr/>
          <p:nvPr/>
        </p:nvSpPr>
        <p:spPr>
          <a:xfrm flipV="1">
            <a:off x="642372" y="3284984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9 Rectángulo"/>
          <p:cNvSpPr/>
          <p:nvPr/>
        </p:nvSpPr>
        <p:spPr>
          <a:xfrm>
            <a:off x="611560" y="3717032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10 Triángulo rectángulo"/>
          <p:cNvSpPr/>
          <p:nvPr/>
        </p:nvSpPr>
        <p:spPr>
          <a:xfrm flipV="1">
            <a:off x="642372" y="3789040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9 Rectángulo"/>
          <p:cNvSpPr/>
          <p:nvPr/>
        </p:nvSpPr>
        <p:spPr>
          <a:xfrm>
            <a:off x="611560" y="4149080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10 Triángulo rectángulo"/>
          <p:cNvSpPr/>
          <p:nvPr/>
        </p:nvSpPr>
        <p:spPr>
          <a:xfrm flipV="1">
            <a:off x="637849" y="4221088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7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4668" y="66531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>
                <a:solidFill>
                  <a:schemeClr val="bg1"/>
                </a:solidFill>
                <a:latin typeface="Aller" pitchFamily="2" charset="0"/>
              </a:rPr>
              <a:t>TEMARIO</a:t>
            </a:r>
            <a:endParaRPr lang="es-ES" i="1" dirty="0">
              <a:solidFill>
                <a:schemeClr val="bg1"/>
              </a:solidFill>
              <a:latin typeface="Aller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08112" y="1124744"/>
            <a:ext cx="8028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endParaRPr lang="es-ES_tradnl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r>
              <a:rPr lang="es-ES_tradnl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MÓDULO I:  MÓDULO GENERAL.</a:t>
            </a:r>
            <a:endParaRPr lang="es-ES_tradnl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endParaRPr lang="es-ES_tradnl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r>
              <a:rPr lang="es-ES_tradnl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MÓDULO II: SEGUROS DISTINTOS AL DE VIDA.</a:t>
            </a:r>
          </a:p>
          <a:p>
            <a:endParaRPr lang="es-ES_tradnl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r>
              <a:rPr lang="es-ES_tradnl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MÓDULO III: SEGUROS DE VIDA NO IBIPS.</a:t>
            </a:r>
          </a:p>
          <a:p>
            <a:endParaRPr lang="es-ES_tradnl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r>
              <a:rPr lang="es-ES_tradnl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MÓDULO IV: SEGUROS DE VIDA IBIPS.</a:t>
            </a:r>
          </a:p>
          <a:p>
            <a:endParaRPr lang="es-ES_tradnl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r>
              <a:rPr lang="es-ES_tradnl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MÓDULO V: EMPRESA.</a:t>
            </a:r>
            <a:endParaRPr lang="es-ES_tradnl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1560" y="267185"/>
            <a:ext cx="216024" cy="200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Triángulo rectángulo"/>
          <p:cNvSpPr/>
          <p:nvPr/>
        </p:nvSpPr>
        <p:spPr>
          <a:xfrm flipV="1">
            <a:off x="640662" y="467629"/>
            <a:ext cx="54006" cy="4571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661140" y="3068960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Triángulo rectángulo"/>
          <p:cNvSpPr/>
          <p:nvPr/>
        </p:nvSpPr>
        <p:spPr>
          <a:xfrm flipV="1">
            <a:off x="691952" y="3140968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660706" y="3501008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Triángulo rectángulo"/>
          <p:cNvSpPr/>
          <p:nvPr/>
        </p:nvSpPr>
        <p:spPr>
          <a:xfrm flipV="1">
            <a:off x="691518" y="3573016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"/>
          <p:cNvSpPr/>
          <p:nvPr/>
        </p:nvSpPr>
        <p:spPr>
          <a:xfrm>
            <a:off x="659163" y="2587653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Triángulo rectángulo"/>
          <p:cNvSpPr/>
          <p:nvPr/>
        </p:nvSpPr>
        <p:spPr>
          <a:xfrm flipV="1">
            <a:off x="691518" y="2663201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>
            <a:off x="660706" y="2173360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Triángulo rectángulo"/>
          <p:cNvSpPr/>
          <p:nvPr/>
        </p:nvSpPr>
        <p:spPr>
          <a:xfrm flipV="1">
            <a:off x="691518" y="2231153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660706" y="1700808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Triángulo rectángulo"/>
          <p:cNvSpPr/>
          <p:nvPr/>
        </p:nvSpPr>
        <p:spPr>
          <a:xfrm flipV="1">
            <a:off x="691518" y="1758601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3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5395648"/>
            <a:ext cx="9192907" cy="1462352"/>
          </a:xfrm>
          <a:prstGeom prst="rect">
            <a:avLst/>
          </a:prstGeom>
        </p:spPr>
      </p:pic>
      <p:sp>
        <p:nvSpPr>
          <p:cNvPr id="34" name="33 Rectángulo"/>
          <p:cNvSpPr/>
          <p:nvPr/>
        </p:nvSpPr>
        <p:spPr>
          <a:xfrm>
            <a:off x="5605" y="0"/>
            <a:ext cx="9162256" cy="692696"/>
          </a:xfrm>
          <a:prstGeom prst="rect">
            <a:avLst/>
          </a:prstGeom>
          <a:solidFill>
            <a:srgbClr val="E5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i="1" dirty="0" smtClean="0">
                <a:latin typeface="Aller" panose="02000503030000020004" pitchFamily="2" charset="0"/>
              </a:rPr>
              <a:t>                TEMARIO</a:t>
            </a:r>
            <a:endParaRPr lang="es-ES" i="1" dirty="0">
              <a:latin typeface="Aller" panose="02000503030000020004" pitchFamily="2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539552" y="260648"/>
            <a:ext cx="216024" cy="200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Triángulo rectángulo"/>
          <p:cNvSpPr/>
          <p:nvPr/>
        </p:nvSpPr>
        <p:spPr>
          <a:xfrm flipV="1">
            <a:off x="496646" y="2959115"/>
            <a:ext cx="54006" cy="4571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Triángulo rectángulo"/>
          <p:cNvSpPr/>
          <p:nvPr/>
        </p:nvSpPr>
        <p:spPr>
          <a:xfrm flipH="1">
            <a:off x="323528" y="2671321"/>
            <a:ext cx="325518" cy="44019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Triángulo rectángulo"/>
          <p:cNvSpPr/>
          <p:nvPr/>
        </p:nvSpPr>
        <p:spPr>
          <a:xfrm flipV="1">
            <a:off x="568654" y="461092"/>
            <a:ext cx="54006" cy="4571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19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-18256" y="-27384"/>
            <a:ext cx="9162256" cy="692696"/>
          </a:xfrm>
          <a:prstGeom prst="rect">
            <a:avLst/>
          </a:prstGeom>
          <a:solidFill>
            <a:srgbClr val="E5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827584" y="18864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>
                <a:solidFill>
                  <a:schemeClr val="bg1"/>
                </a:solidFill>
                <a:latin typeface="Aller" pitchFamily="2" charset="0"/>
              </a:rPr>
              <a:t>MATRÍCULA</a:t>
            </a:r>
            <a:endParaRPr lang="es-ES" i="1" dirty="0">
              <a:solidFill>
                <a:schemeClr val="bg1"/>
              </a:solidFill>
              <a:latin typeface="Aller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27584" y="1486231"/>
            <a:ext cx="748883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Matrícula </a:t>
            </a:r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abierta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: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hasta febrero de 2024.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endParaRPr lang="es-E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/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Coste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: preguntar al Colegio.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>
              <a:lnSpc>
                <a:spcPct val="80000"/>
              </a:lnSpc>
            </a:pPr>
            <a:endParaRPr lang="es-E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>
              <a:lnSpc>
                <a:spcPct val="8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La </a:t>
            </a:r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preinscripción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 al curso implicará el pago de </a:t>
            </a:r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5</a:t>
            </a:r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00 </a:t>
            </a:r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euros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 de la matrícula sin </a:t>
            </a:r>
            <a:endParaRPr lang="es-E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>
              <a:lnSpc>
                <a:spcPct val="8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derecho 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a devolución.</a:t>
            </a:r>
          </a:p>
          <a:p>
            <a:pPr algn="just">
              <a:lnSpc>
                <a:spcPct val="80000"/>
              </a:lnSpc>
            </a:pPr>
            <a:endParaRPr lang="es-E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>
              <a:lnSpc>
                <a:spcPct val="8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El </a:t>
            </a:r>
            <a:r>
              <a:rPr lang="es-E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importe restante de la matrícula será abonada </a:t>
            </a: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en dos plazos.</a:t>
            </a:r>
          </a:p>
          <a:p>
            <a:pPr algn="just">
              <a:lnSpc>
                <a:spcPct val="80000"/>
              </a:lnSpc>
            </a:pP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>
              <a:lnSpc>
                <a:spcPct val="80000"/>
              </a:lnSpc>
            </a:pPr>
            <a:endParaRPr lang="es-E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>
              <a:lnSpc>
                <a:spcPct val="80000"/>
              </a:lnSpc>
            </a:pPr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Las </a:t>
            </a:r>
            <a:r>
              <a:rPr lang="es-E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inscripciones se atenderán por orden cronológico</a:t>
            </a:r>
            <a:r>
              <a:rPr lang="es-E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es-ES" sz="1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>
              <a:lnSpc>
                <a:spcPct val="80000"/>
              </a:lnSpc>
            </a:pPr>
            <a:endParaRPr lang="es-ES" sz="1500" b="1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>
              <a:lnSpc>
                <a:spcPct val="80000"/>
              </a:lnSpc>
            </a:pPr>
            <a:endParaRPr lang="es-ES_tradnl" sz="1500" b="1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just">
              <a:lnSpc>
                <a:spcPct val="80000"/>
              </a:lnSpc>
            </a:pPr>
            <a:endParaRPr lang="es-ES" sz="1500" dirty="0"/>
          </a:p>
        </p:txBody>
      </p:sp>
      <p:sp>
        <p:nvSpPr>
          <p:cNvPr id="6" name="5 Rectángulo"/>
          <p:cNvSpPr/>
          <p:nvPr/>
        </p:nvSpPr>
        <p:spPr>
          <a:xfrm>
            <a:off x="467544" y="260648"/>
            <a:ext cx="216024" cy="200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Triángulo rectángulo"/>
          <p:cNvSpPr/>
          <p:nvPr/>
        </p:nvSpPr>
        <p:spPr>
          <a:xfrm flipV="1">
            <a:off x="496646" y="461092"/>
            <a:ext cx="54006" cy="4571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539552" y="1556792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Triángulo rectángulo"/>
          <p:cNvSpPr/>
          <p:nvPr/>
        </p:nvSpPr>
        <p:spPr>
          <a:xfrm flipV="1">
            <a:off x="570364" y="1614585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539552" y="2420888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Triángulo rectángulo"/>
          <p:cNvSpPr/>
          <p:nvPr/>
        </p:nvSpPr>
        <p:spPr>
          <a:xfrm flipV="1">
            <a:off x="570364" y="2478681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539552" y="2965448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Triángulo rectángulo"/>
          <p:cNvSpPr/>
          <p:nvPr/>
        </p:nvSpPr>
        <p:spPr>
          <a:xfrm flipV="1">
            <a:off x="570364" y="3023241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539552" y="3501008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Triángulo rectángulo"/>
          <p:cNvSpPr/>
          <p:nvPr/>
        </p:nvSpPr>
        <p:spPr>
          <a:xfrm flipV="1">
            <a:off x="570364" y="3558801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539552" y="2029344"/>
            <a:ext cx="94870" cy="810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Triángulo rectángulo"/>
          <p:cNvSpPr/>
          <p:nvPr/>
        </p:nvSpPr>
        <p:spPr>
          <a:xfrm flipV="1">
            <a:off x="570364" y="2087137"/>
            <a:ext cx="45719" cy="4571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3032"/>
            <a:ext cx="9144000" cy="146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3573016"/>
            <a:ext cx="9162256" cy="1080120"/>
          </a:xfrm>
          <a:prstGeom prst="rect">
            <a:avLst/>
          </a:prstGeom>
          <a:solidFill>
            <a:srgbClr val="E5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203848" y="507589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ler" pitchFamily="2" charset="0"/>
              </a:rPr>
              <a:t>CONTACTO</a:t>
            </a:r>
            <a:endParaRPr lang="es-ES" i="1" dirty="0">
              <a:solidFill>
                <a:schemeClr val="tx1">
                  <a:lumMod val="50000"/>
                  <a:lumOff val="50000"/>
                </a:schemeClr>
              </a:solidFill>
              <a:latin typeface="Aller" pitchFamily="2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54" y="1484784"/>
            <a:ext cx="465423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702375"/>
            <a:ext cx="4209171" cy="121445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771800" y="2117755"/>
            <a:ext cx="3456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/>
            </a:r>
            <a:b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</a:b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C/ Julián Arteaga, 7, Bajo.</a:t>
            </a: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 </a:t>
            </a:r>
            <a:b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</a:b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31002. Pamplona</a:t>
            </a: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/>
            </a:r>
            <a:b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</a:b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T: </a:t>
            </a: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948 22 05 </a:t>
            </a:r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56 </a:t>
            </a:r>
          </a:p>
          <a:p>
            <a:pPr algn="ctr"/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info@mediadoresdenavarra.com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ctr"/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ctr"/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 </a:t>
            </a:r>
            <a:endParaRPr lang="es-E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  <a:p>
            <a:pPr algn="ctr"/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  <a:latin typeface="Aller" pitchFamily="2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771800" y="5157192"/>
            <a:ext cx="3456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ler" pitchFamily="2" charset="0"/>
              </a:rPr>
              <a:t>www.mediadoresdenavarra.com</a:t>
            </a:r>
            <a:endParaRPr lang="es-ES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421049"/>
            <a:ext cx="266700" cy="260350"/>
          </a:xfrm>
          <a:prstGeom prst="rect">
            <a:avLst/>
          </a:prstGeom>
        </p:spPr>
      </p:pic>
      <p:pic>
        <p:nvPicPr>
          <p:cNvPr id="18" name="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788" y="4421049"/>
            <a:ext cx="266700" cy="260350"/>
          </a:xfrm>
          <a:prstGeom prst="rect">
            <a:avLst/>
          </a:prstGeom>
        </p:spPr>
      </p:pic>
      <p:sp>
        <p:nvSpPr>
          <p:cNvPr id="19" name="10 CuadroTexto"/>
          <p:cNvSpPr txBox="1"/>
          <p:nvPr/>
        </p:nvSpPr>
        <p:spPr>
          <a:xfrm>
            <a:off x="4504911" y="4375850"/>
            <a:ext cx="183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s-E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mednavarra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11 CuadroTexto"/>
          <p:cNvSpPr txBox="1"/>
          <p:nvPr/>
        </p:nvSpPr>
        <p:spPr>
          <a:xfrm>
            <a:off x="3716288" y="4005064"/>
            <a:ext cx="1431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ller" pitchFamily="2" charset="0"/>
              </a:rPr>
              <a:t>Síguenos en:</a:t>
            </a:r>
          </a:p>
        </p:txBody>
      </p:sp>
      <p:pic>
        <p:nvPicPr>
          <p:cNvPr id="21" name="12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421049"/>
            <a:ext cx="266700" cy="26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811" y="1412776"/>
            <a:ext cx="3379869" cy="233335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304256" y="441898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ler" pitchFamily="2" charset="0"/>
              </a:rPr>
              <a:t>www.mediadoresdenavarra.com</a:t>
            </a:r>
            <a:endParaRPr lang="es-ES" sz="1600" b="1" dirty="0">
              <a:solidFill>
                <a:schemeClr val="tx1">
                  <a:lumMod val="50000"/>
                  <a:lumOff val="50000"/>
                </a:schemeClr>
              </a:solidFill>
              <a:latin typeface="Aller" pitchFamily="2" charset="0"/>
            </a:endParaRPr>
          </a:p>
          <a:p>
            <a:endParaRPr lang="es-E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2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248</Words>
  <Application>Microsoft Office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gorka moreno</dc:creator>
  <cp:lastModifiedBy>cesar.mendez.perez@gmail.com</cp:lastModifiedBy>
  <cp:revision>122</cp:revision>
  <dcterms:created xsi:type="dcterms:W3CDTF">2014-08-26T20:16:33Z</dcterms:created>
  <dcterms:modified xsi:type="dcterms:W3CDTF">2024-01-13T15:00:37Z</dcterms:modified>
</cp:coreProperties>
</file>